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6"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3CD1AC-787A-4101-BC4E-861145E4E4D2}" type="datetimeFigureOut">
              <a:rPr lang="en-US" smtClean="0"/>
              <a:t>7/16/2018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AE447-442C-47D6-851B-29B593E3A20D}" type="slidenum">
              <a:rPr lang="en-US" smtClean="0"/>
              <a:t>‹#›</a:t>
            </a:fld>
            <a:endParaRPr lang="en-US"/>
          </a:p>
        </p:txBody>
      </p:sp>
    </p:spTree>
    <p:extLst>
      <p:ext uri="{BB962C8B-B14F-4D97-AF65-F5344CB8AC3E}">
        <p14:creationId xmlns:p14="http://schemas.microsoft.com/office/powerpoint/2010/main" val="136453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9A4A-1E67-44B2-ADBA-ED156161C1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B93DF6-4CF7-4BDE-942B-89B6B541C3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FBD9BA-3098-4C2E-9489-339337E4B925}"/>
              </a:ext>
            </a:extLst>
          </p:cNvPr>
          <p:cNvSpPr>
            <a:spLocks noGrp="1"/>
          </p:cNvSpPr>
          <p:nvPr>
            <p:ph type="dt" sz="half" idx="10"/>
          </p:nvPr>
        </p:nvSpPr>
        <p:spPr/>
        <p:txBody>
          <a:bodyPr/>
          <a:lstStyle/>
          <a:p>
            <a:fld id="{9C1AB8C6-0A9E-431A-A4C5-B35D5D116532}" type="datetime1">
              <a:rPr lang="en-US" smtClean="0"/>
              <a:t>7/16/2018</a:t>
            </a:fld>
            <a:endParaRPr lang="en-US"/>
          </a:p>
        </p:txBody>
      </p:sp>
      <p:sp>
        <p:nvSpPr>
          <p:cNvPr id="5" name="Footer Placeholder 4">
            <a:extLst>
              <a:ext uri="{FF2B5EF4-FFF2-40B4-BE49-F238E27FC236}">
                <a16:creationId xmlns:a16="http://schemas.microsoft.com/office/drawing/2014/main" id="{95377DE1-1049-4508-8FD6-83915A88E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2BAE71-FC3C-4D25-84CC-8E33AEB66318}"/>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4183211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A80C-68EE-4ADC-B75A-E613123E5C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F3804C-B9FE-4C23-B8C2-23AD329D94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14D0B6-C872-4F13-8252-C753F898BCC1}"/>
              </a:ext>
            </a:extLst>
          </p:cNvPr>
          <p:cNvSpPr>
            <a:spLocks noGrp="1"/>
          </p:cNvSpPr>
          <p:nvPr>
            <p:ph type="dt" sz="half" idx="10"/>
          </p:nvPr>
        </p:nvSpPr>
        <p:spPr/>
        <p:txBody>
          <a:bodyPr/>
          <a:lstStyle/>
          <a:p>
            <a:fld id="{18A0F165-D782-4781-A93A-CC75759FA451}" type="datetime1">
              <a:rPr lang="en-US" smtClean="0"/>
              <a:t>7/16/2018</a:t>
            </a:fld>
            <a:endParaRPr lang="en-US"/>
          </a:p>
        </p:txBody>
      </p:sp>
      <p:sp>
        <p:nvSpPr>
          <p:cNvPr id="5" name="Footer Placeholder 4">
            <a:extLst>
              <a:ext uri="{FF2B5EF4-FFF2-40B4-BE49-F238E27FC236}">
                <a16:creationId xmlns:a16="http://schemas.microsoft.com/office/drawing/2014/main" id="{D72CE6EF-D7E3-47C7-86F3-8E46CE308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A8AB0-147B-45D2-AC2A-ED9A8FCCF20E}"/>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34934209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D9510-79A5-4E78-B2E6-53303A4964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A5BAD4-EDA1-4E09-8E46-CC232D5E8B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772810-838D-47DA-A10F-48684D3E3010}"/>
              </a:ext>
            </a:extLst>
          </p:cNvPr>
          <p:cNvSpPr>
            <a:spLocks noGrp="1"/>
          </p:cNvSpPr>
          <p:nvPr>
            <p:ph type="dt" sz="half" idx="10"/>
          </p:nvPr>
        </p:nvSpPr>
        <p:spPr/>
        <p:txBody>
          <a:bodyPr/>
          <a:lstStyle/>
          <a:p>
            <a:fld id="{95227BB6-A55E-4EB6-9267-C0B5682EF782}" type="datetime1">
              <a:rPr lang="en-US" smtClean="0"/>
              <a:t>7/16/2018</a:t>
            </a:fld>
            <a:endParaRPr lang="en-US"/>
          </a:p>
        </p:txBody>
      </p:sp>
      <p:sp>
        <p:nvSpPr>
          <p:cNvPr id="5" name="Footer Placeholder 4">
            <a:extLst>
              <a:ext uri="{FF2B5EF4-FFF2-40B4-BE49-F238E27FC236}">
                <a16:creationId xmlns:a16="http://schemas.microsoft.com/office/drawing/2014/main" id="{F045CF25-F230-41B8-9AC5-91CB19B8B9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2682F-CD64-4EC7-A2C7-02C714685879}"/>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1524060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08276-6D85-47AB-8528-1106243004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04C610-C95B-4244-9639-CE255BE4C4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BCA76-D5FA-43F8-B86F-E3D0B720B13F}"/>
              </a:ext>
            </a:extLst>
          </p:cNvPr>
          <p:cNvSpPr>
            <a:spLocks noGrp="1"/>
          </p:cNvSpPr>
          <p:nvPr>
            <p:ph type="dt" sz="half" idx="10"/>
          </p:nvPr>
        </p:nvSpPr>
        <p:spPr/>
        <p:txBody>
          <a:bodyPr/>
          <a:lstStyle/>
          <a:p>
            <a:fld id="{7A75DA41-F9F7-4DAE-9B5D-C5B1DA30FADB}" type="datetime1">
              <a:rPr lang="en-US" smtClean="0"/>
              <a:t>7/16/2018</a:t>
            </a:fld>
            <a:endParaRPr lang="en-US"/>
          </a:p>
        </p:txBody>
      </p:sp>
      <p:sp>
        <p:nvSpPr>
          <p:cNvPr id="5" name="Footer Placeholder 4">
            <a:extLst>
              <a:ext uri="{FF2B5EF4-FFF2-40B4-BE49-F238E27FC236}">
                <a16:creationId xmlns:a16="http://schemas.microsoft.com/office/drawing/2014/main" id="{7CEA051E-1CC1-4B00-84EF-0381E48A7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F4CFCF-6BCA-4DB9-A2B6-901E59173C68}"/>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33074343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2539-83D6-41CE-AA4B-9C6A99B308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EC91E2-73EA-4664-B0B4-16BA205F1A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65A0EA-3E9E-47B8-AD2E-6F8375D1D8A3}"/>
              </a:ext>
            </a:extLst>
          </p:cNvPr>
          <p:cNvSpPr>
            <a:spLocks noGrp="1"/>
          </p:cNvSpPr>
          <p:nvPr>
            <p:ph type="dt" sz="half" idx="10"/>
          </p:nvPr>
        </p:nvSpPr>
        <p:spPr/>
        <p:txBody>
          <a:bodyPr/>
          <a:lstStyle/>
          <a:p>
            <a:fld id="{75F44D02-B1F5-414C-B689-8CC6260D9CF3}" type="datetime1">
              <a:rPr lang="en-US" smtClean="0"/>
              <a:t>7/16/2018</a:t>
            </a:fld>
            <a:endParaRPr lang="en-US"/>
          </a:p>
        </p:txBody>
      </p:sp>
      <p:sp>
        <p:nvSpPr>
          <p:cNvPr id="5" name="Footer Placeholder 4">
            <a:extLst>
              <a:ext uri="{FF2B5EF4-FFF2-40B4-BE49-F238E27FC236}">
                <a16:creationId xmlns:a16="http://schemas.microsoft.com/office/drawing/2014/main" id="{2E0FEDA4-C914-4F39-A6FA-ADD872317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34C6-3D4C-4F76-BF7A-AF9190FB9F31}"/>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4732964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79B77-EAC7-4932-9B1C-412A905A8F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BA27F8-72B1-4443-A2F0-607CF2EFCEC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BD7E15-173C-4DBE-B94C-FCBAF5A908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C93DBC-E7C7-4F2D-BCF7-5290BF6D450A}"/>
              </a:ext>
            </a:extLst>
          </p:cNvPr>
          <p:cNvSpPr>
            <a:spLocks noGrp="1"/>
          </p:cNvSpPr>
          <p:nvPr>
            <p:ph type="dt" sz="half" idx="10"/>
          </p:nvPr>
        </p:nvSpPr>
        <p:spPr/>
        <p:txBody>
          <a:bodyPr/>
          <a:lstStyle/>
          <a:p>
            <a:fld id="{79C30386-9460-4F90-8610-0F43F5892BD0}" type="datetime1">
              <a:rPr lang="en-US" smtClean="0"/>
              <a:t>7/16/2018</a:t>
            </a:fld>
            <a:endParaRPr lang="en-US"/>
          </a:p>
        </p:txBody>
      </p:sp>
      <p:sp>
        <p:nvSpPr>
          <p:cNvPr id="6" name="Footer Placeholder 5">
            <a:extLst>
              <a:ext uri="{FF2B5EF4-FFF2-40B4-BE49-F238E27FC236}">
                <a16:creationId xmlns:a16="http://schemas.microsoft.com/office/drawing/2014/main" id="{8AB9FD99-52AD-4525-B8DD-53D742E5FA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76D68F-432F-40E9-8EBF-591CE8A47909}"/>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2929968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0EC-FD82-4CF6-AA0B-5A52A6EA10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3E6641-432E-4369-B8FE-CEFA49A6AD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1FE9A5-4DFB-4413-A78B-745E0E9ECE6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4FF172-38EB-4DDF-9A66-3C3C31569C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0BCF2-706E-4CEC-B76A-6DA9CC873C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821BB0-97FD-4DF7-B068-B43ADFFB4581}"/>
              </a:ext>
            </a:extLst>
          </p:cNvPr>
          <p:cNvSpPr>
            <a:spLocks noGrp="1"/>
          </p:cNvSpPr>
          <p:nvPr>
            <p:ph type="dt" sz="half" idx="10"/>
          </p:nvPr>
        </p:nvSpPr>
        <p:spPr/>
        <p:txBody>
          <a:bodyPr/>
          <a:lstStyle/>
          <a:p>
            <a:fld id="{5C1D3847-75F2-450C-89FE-0651C5D1151A}" type="datetime1">
              <a:rPr lang="en-US" smtClean="0"/>
              <a:t>7/16/2018</a:t>
            </a:fld>
            <a:endParaRPr lang="en-US"/>
          </a:p>
        </p:txBody>
      </p:sp>
      <p:sp>
        <p:nvSpPr>
          <p:cNvPr id="8" name="Footer Placeholder 7">
            <a:extLst>
              <a:ext uri="{FF2B5EF4-FFF2-40B4-BE49-F238E27FC236}">
                <a16:creationId xmlns:a16="http://schemas.microsoft.com/office/drawing/2014/main" id="{DF94B8EA-07CF-4315-920B-6EF33160C5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255A0E-51CE-47FA-BAC5-960DC584C4AC}"/>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1895268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6E77-D618-4EDE-ADCA-E87EF236D9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08A41C-B60B-4FA8-9F9A-CE7D8C167743}"/>
              </a:ext>
            </a:extLst>
          </p:cNvPr>
          <p:cNvSpPr>
            <a:spLocks noGrp="1"/>
          </p:cNvSpPr>
          <p:nvPr>
            <p:ph type="dt" sz="half" idx="10"/>
          </p:nvPr>
        </p:nvSpPr>
        <p:spPr/>
        <p:txBody>
          <a:bodyPr/>
          <a:lstStyle/>
          <a:p>
            <a:fld id="{DEC3E7D4-F85E-430C-A0C0-B08257F66461}" type="datetime1">
              <a:rPr lang="en-US" smtClean="0"/>
              <a:t>7/16/2018</a:t>
            </a:fld>
            <a:endParaRPr lang="en-US"/>
          </a:p>
        </p:txBody>
      </p:sp>
      <p:sp>
        <p:nvSpPr>
          <p:cNvPr id="4" name="Footer Placeholder 3">
            <a:extLst>
              <a:ext uri="{FF2B5EF4-FFF2-40B4-BE49-F238E27FC236}">
                <a16:creationId xmlns:a16="http://schemas.microsoft.com/office/drawing/2014/main" id="{B05A5865-7A98-47BA-B486-41FB70D284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ECE928-201B-45B4-B444-A41425AA4560}"/>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7618972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4B7F61-9383-45D9-BAA9-D9BC993023D0}"/>
              </a:ext>
            </a:extLst>
          </p:cNvPr>
          <p:cNvSpPr>
            <a:spLocks noGrp="1"/>
          </p:cNvSpPr>
          <p:nvPr>
            <p:ph type="dt" sz="half" idx="10"/>
          </p:nvPr>
        </p:nvSpPr>
        <p:spPr/>
        <p:txBody>
          <a:bodyPr/>
          <a:lstStyle/>
          <a:p>
            <a:fld id="{7D2AB0A7-8BCF-42BB-848A-746004708648}" type="datetime1">
              <a:rPr lang="en-US" smtClean="0"/>
              <a:t>7/16/2018</a:t>
            </a:fld>
            <a:endParaRPr lang="en-US"/>
          </a:p>
        </p:txBody>
      </p:sp>
      <p:sp>
        <p:nvSpPr>
          <p:cNvPr id="3" name="Footer Placeholder 2">
            <a:extLst>
              <a:ext uri="{FF2B5EF4-FFF2-40B4-BE49-F238E27FC236}">
                <a16:creationId xmlns:a16="http://schemas.microsoft.com/office/drawing/2014/main" id="{F5F6225B-9C28-4CE5-B8BD-50A3C50753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9798B6-8412-4B64-BFFA-0FBEAE9E27E5}"/>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26520481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04511-F3CF-4C15-A954-0725039780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3EAC7C-3DF4-4775-BAFE-2B25EFAE32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13958F-2161-4FDC-8340-E9ACAC409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FE27F2-013B-49E8-BE49-AF633A39ADB9}"/>
              </a:ext>
            </a:extLst>
          </p:cNvPr>
          <p:cNvSpPr>
            <a:spLocks noGrp="1"/>
          </p:cNvSpPr>
          <p:nvPr>
            <p:ph type="dt" sz="half" idx="10"/>
          </p:nvPr>
        </p:nvSpPr>
        <p:spPr/>
        <p:txBody>
          <a:bodyPr/>
          <a:lstStyle/>
          <a:p>
            <a:fld id="{29D9C143-65DE-4528-A02D-1620A9698719}" type="datetime1">
              <a:rPr lang="en-US" smtClean="0"/>
              <a:t>7/16/2018</a:t>
            </a:fld>
            <a:endParaRPr lang="en-US"/>
          </a:p>
        </p:txBody>
      </p:sp>
      <p:sp>
        <p:nvSpPr>
          <p:cNvPr id="6" name="Footer Placeholder 5">
            <a:extLst>
              <a:ext uri="{FF2B5EF4-FFF2-40B4-BE49-F238E27FC236}">
                <a16:creationId xmlns:a16="http://schemas.microsoft.com/office/drawing/2014/main" id="{61E8648D-F80E-4E46-B0EA-B4474C97E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593CB5-D695-490F-BB00-E79B0A4F34B0}"/>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1803148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E0A-52C5-4393-BD03-AD77541488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286266-917D-4DB9-A7BE-0F6B8851BE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015073-1576-46FE-B4B3-ED4D68782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7BAD48-FD00-45F0-8965-11508CDD3103}"/>
              </a:ext>
            </a:extLst>
          </p:cNvPr>
          <p:cNvSpPr>
            <a:spLocks noGrp="1"/>
          </p:cNvSpPr>
          <p:nvPr>
            <p:ph type="dt" sz="half" idx="10"/>
          </p:nvPr>
        </p:nvSpPr>
        <p:spPr/>
        <p:txBody>
          <a:bodyPr/>
          <a:lstStyle/>
          <a:p>
            <a:fld id="{7C43B82B-0037-403E-B2D8-24A8A5A74917}" type="datetime1">
              <a:rPr lang="en-US" smtClean="0"/>
              <a:t>7/16/2018</a:t>
            </a:fld>
            <a:endParaRPr lang="en-US"/>
          </a:p>
        </p:txBody>
      </p:sp>
      <p:sp>
        <p:nvSpPr>
          <p:cNvPr id="6" name="Footer Placeholder 5">
            <a:extLst>
              <a:ext uri="{FF2B5EF4-FFF2-40B4-BE49-F238E27FC236}">
                <a16:creationId xmlns:a16="http://schemas.microsoft.com/office/drawing/2014/main" id="{6F5922F2-5992-4CF5-9C1E-48AAF9AF91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01C6C-557F-4350-A228-80A2AE48B8DD}"/>
              </a:ext>
            </a:extLst>
          </p:cNvPr>
          <p:cNvSpPr>
            <a:spLocks noGrp="1"/>
          </p:cNvSpPr>
          <p:nvPr>
            <p:ph type="sldNum" sz="quarter" idx="12"/>
          </p:nvPr>
        </p:nvSpPr>
        <p:spPr/>
        <p:txBody>
          <a:bodyPr/>
          <a:lstStyle/>
          <a:p>
            <a:fld id="{8649CAC9-0D5E-4E1E-8375-08D1BD2E0F12}" type="slidenum">
              <a:rPr lang="en-US" smtClean="0"/>
              <a:t>‹#›</a:t>
            </a:fld>
            <a:endParaRPr lang="en-US"/>
          </a:p>
        </p:txBody>
      </p:sp>
    </p:spTree>
    <p:extLst>
      <p:ext uri="{BB962C8B-B14F-4D97-AF65-F5344CB8AC3E}">
        <p14:creationId xmlns:p14="http://schemas.microsoft.com/office/powerpoint/2010/main" val="1646265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D35BB2-E730-4C6F-BCFE-0BD1755763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B077A-4203-4010-82FF-9F5506A6D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16D9C-DEEC-4F5F-B547-E476D08A45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50B66-4E9F-46AC-89EE-066DEE8FD622}" type="datetime1">
              <a:rPr lang="en-US" smtClean="0"/>
              <a:t>7/16/2018</a:t>
            </a:fld>
            <a:endParaRPr lang="en-US"/>
          </a:p>
        </p:txBody>
      </p:sp>
      <p:sp>
        <p:nvSpPr>
          <p:cNvPr id="5" name="Footer Placeholder 4">
            <a:extLst>
              <a:ext uri="{FF2B5EF4-FFF2-40B4-BE49-F238E27FC236}">
                <a16:creationId xmlns:a16="http://schemas.microsoft.com/office/drawing/2014/main" id="{619FAD31-4AA3-4DF5-B755-AD92CB16B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3376F1-770E-4D26-A47F-6C558E840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9CAC9-0D5E-4E1E-8375-08D1BD2E0F12}" type="slidenum">
              <a:rPr lang="en-US" smtClean="0"/>
              <a:t>‹#›</a:t>
            </a:fld>
            <a:endParaRPr lang="en-US"/>
          </a:p>
        </p:txBody>
      </p:sp>
    </p:spTree>
    <p:extLst>
      <p:ext uri="{BB962C8B-B14F-4D97-AF65-F5344CB8AC3E}">
        <p14:creationId xmlns:p14="http://schemas.microsoft.com/office/powerpoint/2010/main" val="744730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4F122E-A740-4C4C-A8F1-F0731B92F399}"/>
              </a:ext>
            </a:extLst>
          </p:cNvPr>
          <p:cNvSpPr txBox="1"/>
          <p:nvPr/>
        </p:nvSpPr>
        <p:spPr>
          <a:xfrm>
            <a:off x="1191492" y="2064329"/>
            <a:ext cx="4391889" cy="1323439"/>
          </a:xfrm>
          <a:prstGeom prst="rect">
            <a:avLst/>
          </a:prstGeom>
          <a:noFill/>
        </p:spPr>
        <p:txBody>
          <a:bodyPr wrap="square" rtlCol="0">
            <a:spAutoFit/>
          </a:bodyPr>
          <a:lstStyle/>
          <a:p>
            <a:pPr algn="ctr"/>
            <a:r>
              <a:rPr lang="en-US" sz="4400" dirty="0"/>
              <a:t> Propellers</a:t>
            </a:r>
          </a:p>
          <a:p>
            <a:pPr algn="ctr"/>
            <a:r>
              <a:rPr lang="en-US" sz="3600" dirty="0">
                <a:solidFill>
                  <a:srgbClr val="0070C0"/>
                </a:solidFill>
              </a:rPr>
              <a:t>Practice Problems</a:t>
            </a:r>
            <a:endParaRPr lang="en-US" dirty="0"/>
          </a:p>
        </p:txBody>
      </p:sp>
      <p:pic>
        <p:nvPicPr>
          <p:cNvPr id="7" name="Picture 6">
            <a:extLst>
              <a:ext uri="{FF2B5EF4-FFF2-40B4-BE49-F238E27FC236}">
                <a16:creationId xmlns:a16="http://schemas.microsoft.com/office/drawing/2014/main" id="{F7A2BC0A-D264-49BA-B8EE-5D5F0037C1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3901" y="1769485"/>
            <a:ext cx="4978544" cy="3319029"/>
          </a:xfrm>
          <a:prstGeom prst="rect">
            <a:avLst/>
          </a:prstGeom>
        </p:spPr>
      </p:pic>
      <p:sp>
        <p:nvSpPr>
          <p:cNvPr id="2" name="Slide Number Placeholder 1">
            <a:extLst>
              <a:ext uri="{FF2B5EF4-FFF2-40B4-BE49-F238E27FC236}">
                <a16:creationId xmlns:a16="http://schemas.microsoft.com/office/drawing/2014/main" id="{6FFED2D3-6FE1-4E11-864B-7B5F3212E38C}"/>
              </a:ext>
            </a:extLst>
          </p:cNvPr>
          <p:cNvSpPr>
            <a:spLocks noGrp="1"/>
          </p:cNvSpPr>
          <p:nvPr>
            <p:ph type="sldNum" sz="quarter" idx="12"/>
          </p:nvPr>
        </p:nvSpPr>
        <p:spPr/>
        <p:txBody>
          <a:bodyPr/>
          <a:lstStyle/>
          <a:p>
            <a:fld id="{D0A0DD62-78EA-4986-BD32-80090DCF05D4}" type="slidenum">
              <a:rPr lang="en-US" smtClean="0"/>
              <a:t>1</a:t>
            </a:fld>
            <a:endParaRPr lang="en-US"/>
          </a:p>
        </p:txBody>
      </p:sp>
      <p:sp>
        <p:nvSpPr>
          <p:cNvPr id="6" name="TextBox 5">
            <a:extLst>
              <a:ext uri="{FF2B5EF4-FFF2-40B4-BE49-F238E27FC236}">
                <a16:creationId xmlns:a16="http://schemas.microsoft.com/office/drawing/2014/main" id="{1A5E43B1-1769-4770-82A4-AA14A6B2EE0F}"/>
              </a:ext>
            </a:extLst>
          </p:cNvPr>
          <p:cNvSpPr txBox="1"/>
          <p:nvPr/>
        </p:nvSpPr>
        <p:spPr>
          <a:xfrm>
            <a:off x="1274618" y="4378036"/>
            <a:ext cx="4156364"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2018 ©</a:t>
            </a:r>
          </a:p>
        </p:txBody>
      </p:sp>
    </p:spTree>
    <p:extLst>
      <p:ext uri="{BB962C8B-B14F-4D97-AF65-F5344CB8AC3E}">
        <p14:creationId xmlns:p14="http://schemas.microsoft.com/office/powerpoint/2010/main" val="17412787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EC010B-C4DB-402A-A3E6-8C0399D5C36A}"/>
              </a:ext>
            </a:extLst>
          </p:cNvPr>
          <p:cNvSpPr txBox="1"/>
          <p:nvPr/>
        </p:nvSpPr>
        <p:spPr>
          <a:xfrm>
            <a:off x="1662546" y="443346"/>
            <a:ext cx="8492836" cy="830997"/>
          </a:xfrm>
          <a:prstGeom prst="rect">
            <a:avLst/>
          </a:prstGeom>
          <a:noFill/>
        </p:spPr>
        <p:txBody>
          <a:bodyPr wrap="square" rtlCol="0">
            <a:spAutoFit/>
          </a:bodyPr>
          <a:lstStyle/>
          <a:p>
            <a:r>
              <a:rPr lang="en-US" sz="2400" dirty="0">
                <a:solidFill>
                  <a:srgbClr val="002060"/>
                </a:solidFill>
              </a:rPr>
              <a:t>A kid on a skateboard has a weight of 490 Newtons.  If he is rolling down a hill at 2.0 m/sec what is his momentum in kg*m/sec? </a:t>
            </a:r>
          </a:p>
        </p:txBody>
      </p:sp>
      <p:sp>
        <p:nvSpPr>
          <p:cNvPr id="3" name="TextBox 2">
            <a:extLst>
              <a:ext uri="{FF2B5EF4-FFF2-40B4-BE49-F238E27FC236}">
                <a16:creationId xmlns:a16="http://schemas.microsoft.com/office/drawing/2014/main" id="{D49A4114-7671-4BA7-8A87-935359EB35F2}"/>
              </a:ext>
            </a:extLst>
          </p:cNvPr>
          <p:cNvSpPr txBox="1"/>
          <p:nvPr/>
        </p:nvSpPr>
        <p:spPr>
          <a:xfrm>
            <a:off x="1039091" y="1648692"/>
            <a:ext cx="10335491" cy="4524315"/>
          </a:xfrm>
          <a:prstGeom prst="rect">
            <a:avLst/>
          </a:prstGeom>
          <a:noFill/>
        </p:spPr>
        <p:txBody>
          <a:bodyPr wrap="square" rtlCol="0">
            <a:spAutoFit/>
          </a:bodyPr>
          <a:lstStyle/>
          <a:p>
            <a:r>
              <a:rPr lang="en-US" sz="2400" dirty="0"/>
              <a:t>The first step is to review the units given for the known variables.  The velocity has the desired units (m/sec), but we are given the system weight in Newtons and we want the system mass in kg.  So the first thing that needs to be done is convert Newtons to Kg.</a:t>
            </a:r>
          </a:p>
          <a:p>
            <a:endParaRPr lang="en-US" sz="2400" dirty="0"/>
          </a:p>
          <a:p>
            <a:r>
              <a:rPr lang="en-US" sz="2400" dirty="0"/>
              <a:t>						   	               Force</a:t>
            </a:r>
          </a:p>
          <a:p>
            <a:r>
              <a:rPr lang="en-US" sz="2400" dirty="0"/>
              <a:t>Force  =  Mass * Accel Due to Gravity		Mass  =   ---------------------------</a:t>
            </a:r>
          </a:p>
          <a:p>
            <a:r>
              <a:rPr lang="en-US" sz="2400" dirty="0"/>
              <a:t>						                 Accel Due to Gravity</a:t>
            </a:r>
          </a:p>
          <a:p>
            <a:endParaRPr lang="en-US" sz="2400" dirty="0"/>
          </a:p>
          <a:p>
            <a:r>
              <a:rPr lang="en-US" sz="2400" dirty="0"/>
              <a:t>Mass  =  490 N  /  (9.8 m/sec</a:t>
            </a:r>
            <a:r>
              <a:rPr lang="en-US" sz="2400" baseline="30000" dirty="0"/>
              <a:t>2</a:t>
            </a:r>
            <a:r>
              <a:rPr lang="en-US" sz="2400" dirty="0"/>
              <a:t>)   =   50 kg</a:t>
            </a:r>
          </a:p>
          <a:p>
            <a:endParaRPr lang="en-US" sz="2400" dirty="0"/>
          </a:p>
          <a:p>
            <a:r>
              <a:rPr lang="en-US" sz="2400" b="1" dirty="0"/>
              <a:t>Momentum</a:t>
            </a:r>
            <a:r>
              <a:rPr lang="en-US" sz="2400" dirty="0"/>
              <a:t>  =  p  =  m  *  v   =  50 kg  *  2.0 m/sec   =  </a:t>
            </a:r>
            <a:r>
              <a:rPr lang="en-US" sz="2400" b="1" dirty="0"/>
              <a:t>100 Kg*m/sec</a:t>
            </a:r>
          </a:p>
        </p:txBody>
      </p:sp>
      <p:sp>
        <p:nvSpPr>
          <p:cNvPr id="4" name="Slide Number Placeholder 3">
            <a:extLst>
              <a:ext uri="{FF2B5EF4-FFF2-40B4-BE49-F238E27FC236}">
                <a16:creationId xmlns:a16="http://schemas.microsoft.com/office/drawing/2014/main" id="{C2A97C82-52AC-46B3-B0DE-361646744B03}"/>
              </a:ext>
            </a:extLst>
          </p:cNvPr>
          <p:cNvSpPr>
            <a:spLocks noGrp="1"/>
          </p:cNvSpPr>
          <p:nvPr>
            <p:ph type="sldNum" sz="quarter" idx="12"/>
          </p:nvPr>
        </p:nvSpPr>
        <p:spPr/>
        <p:txBody>
          <a:bodyPr/>
          <a:lstStyle/>
          <a:p>
            <a:fld id="{8649CAC9-0D5E-4E1E-8375-08D1BD2E0F12}" type="slidenum">
              <a:rPr lang="en-US" smtClean="0"/>
              <a:t>2</a:t>
            </a:fld>
            <a:endParaRPr lang="en-US"/>
          </a:p>
        </p:txBody>
      </p:sp>
    </p:spTree>
    <p:extLst>
      <p:ext uri="{BB962C8B-B14F-4D97-AF65-F5344CB8AC3E}">
        <p14:creationId xmlns:p14="http://schemas.microsoft.com/office/powerpoint/2010/main" val="392774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0742DC-6117-4E0D-9C54-DD4C68C9E759}"/>
              </a:ext>
            </a:extLst>
          </p:cNvPr>
          <p:cNvSpPr txBox="1"/>
          <p:nvPr/>
        </p:nvSpPr>
        <p:spPr>
          <a:xfrm>
            <a:off x="1427017" y="318656"/>
            <a:ext cx="9130145" cy="1200329"/>
          </a:xfrm>
          <a:prstGeom prst="rect">
            <a:avLst/>
          </a:prstGeom>
          <a:noFill/>
        </p:spPr>
        <p:txBody>
          <a:bodyPr wrap="square" rtlCol="0">
            <a:spAutoFit/>
          </a:bodyPr>
          <a:lstStyle/>
          <a:p>
            <a:r>
              <a:rPr lang="en-US" sz="2400" dirty="0">
                <a:solidFill>
                  <a:srgbClr val="002060"/>
                </a:solidFill>
              </a:rPr>
              <a:t>An airplane propeller imparts a momentum change of 500 kg * m/sec2 to the airflow.  If the mass of the airplane is 1,000 kg what will the acceleration of the airplane be?</a:t>
            </a:r>
          </a:p>
        </p:txBody>
      </p:sp>
      <p:sp>
        <p:nvSpPr>
          <p:cNvPr id="3" name="TextBox 2">
            <a:extLst>
              <a:ext uri="{FF2B5EF4-FFF2-40B4-BE49-F238E27FC236}">
                <a16:creationId xmlns:a16="http://schemas.microsoft.com/office/drawing/2014/main" id="{FE4A0674-746F-49FB-B8A4-4D181EB5D418}"/>
              </a:ext>
            </a:extLst>
          </p:cNvPr>
          <p:cNvSpPr txBox="1"/>
          <p:nvPr/>
        </p:nvSpPr>
        <p:spPr>
          <a:xfrm>
            <a:off x="852052" y="1801090"/>
            <a:ext cx="10280073" cy="4524315"/>
          </a:xfrm>
          <a:prstGeom prst="rect">
            <a:avLst/>
          </a:prstGeom>
          <a:noFill/>
        </p:spPr>
        <p:txBody>
          <a:bodyPr wrap="square" rtlCol="0">
            <a:spAutoFit/>
          </a:bodyPr>
          <a:lstStyle/>
          <a:p>
            <a:r>
              <a:rPr lang="en-US" sz="2400" dirty="0"/>
              <a:t>					dv	   d(mv)</a:t>
            </a:r>
          </a:p>
          <a:p>
            <a:r>
              <a:rPr lang="en-US" sz="2400" dirty="0"/>
              <a:t>First we must recall that:	     m   -------   =   ---------</a:t>
            </a:r>
          </a:p>
          <a:p>
            <a:r>
              <a:rPr lang="en-US" sz="2400" dirty="0"/>
              <a:t>					</a:t>
            </a:r>
            <a:r>
              <a:rPr lang="en-US" sz="2400" dirty="0" err="1"/>
              <a:t>dt</a:t>
            </a:r>
            <a:r>
              <a:rPr lang="en-US" sz="2400" dirty="0"/>
              <a:t>	      </a:t>
            </a:r>
            <a:r>
              <a:rPr lang="en-US" sz="2400" dirty="0" err="1"/>
              <a:t>dt</a:t>
            </a:r>
            <a:endParaRPr lang="en-US" sz="2400" dirty="0"/>
          </a:p>
          <a:p>
            <a:endParaRPr lang="en-US" sz="2400" dirty="0"/>
          </a:p>
          <a:p>
            <a:r>
              <a:rPr lang="en-US" sz="2400" dirty="0"/>
              <a:t>We are looking for acceleration which is dv/</a:t>
            </a:r>
            <a:r>
              <a:rPr lang="en-US" sz="2400" dirty="0" err="1"/>
              <a:t>dt</a:t>
            </a:r>
            <a:r>
              <a:rPr lang="en-US" sz="2400" dirty="0"/>
              <a:t> (</a:t>
            </a:r>
            <a:r>
              <a:rPr lang="en-US" sz="2400" i="1" dirty="0"/>
              <a:t>the change in velocity over the change in time</a:t>
            </a:r>
            <a:r>
              <a:rPr lang="en-US" sz="2400" dirty="0"/>
              <a:t>).  We are give the change in momentum imparted by the propeller and we know the mass of the airplane.  All we need to do is enter the values into the equality and solve for the unknown.</a:t>
            </a:r>
          </a:p>
          <a:p>
            <a:endParaRPr lang="en-US" sz="2400" dirty="0"/>
          </a:p>
          <a:p>
            <a:r>
              <a:rPr lang="en-US" sz="2400" dirty="0"/>
              <a:t>1000 kg * (dv/</a:t>
            </a:r>
            <a:r>
              <a:rPr lang="en-US" sz="2400" dirty="0" err="1"/>
              <a:t>dt</a:t>
            </a:r>
            <a:r>
              <a:rPr lang="en-US" sz="2400" dirty="0"/>
              <a:t>)  =  500 kg * m/sec</a:t>
            </a:r>
            <a:r>
              <a:rPr lang="en-US" sz="2400" baseline="30000" dirty="0"/>
              <a:t>2</a:t>
            </a:r>
            <a:r>
              <a:rPr lang="en-US" sz="2400" dirty="0"/>
              <a:t> </a:t>
            </a:r>
          </a:p>
          <a:p>
            <a:endParaRPr lang="en-US" sz="2400" dirty="0"/>
          </a:p>
          <a:p>
            <a:r>
              <a:rPr lang="en-US" sz="2400" b="1" dirty="0"/>
              <a:t>dv/</a:t>
            </a:r>
            <a:r>
              <a:rPr lang="en-US" sz="2400" b="1" dirty="0" err="1"/>
              <a:t>dt</a:t>
            </a:r>
            <a:r>
              <a:rPr lang="en-US" sz="2400" b="1" dirty="0"/>
              <a:t>  </a:t>
            </a:r>
            <a:r>
              <a:rPr lang="en-US" sz="2400" dirty="0"/>
              <a:t>=   (500 kg * m/sec</a:t>
            </a:r>
            <a:r>
              <a:rPr lang="en-US" sz="2400" baseline="30000" dirty="0"/>
              <a:t>2</a:t>
            </a:r>
            <a:r>
              <a:rPr lang="en-US" sz="2400" dirty="0"/>
              <a:t>)  /  1000 kg   =   </a:t>
            </a:r>
            <a:r>
              <a:rPr lang="en-US" sz="2400" b="1" dirty="0"/>
              <a:t>0.5 m/sec</a:t>
            </a:r>
            <a:r>
              <a:rPr lang="en-US" sz="2400" b="1" baseline="30000" dirty="0"/>
              <a:t>2</a:t>
            </a:r>
            <a:r>
              <a:rPr lang="en-US" sz="2400" b="1" dirty="0"/>
              <a:t>  </a:t>
            </a:r>
          </a:p>
        </p:txBody>
      </p:sp>
      <p:sp>
        <p:nvSpPr>
          <p:cNvPr id="4" name="Slide Number Placeholder 3">
            <a:extLst>
              <a:ext uri="{FF2B5EF4-FFF2-40B4-BE49-F238E27FC236}">
                <a16:creationId xmlns:a16="http://schemas.microsoft.com/office/drawing/2014/main" id="{92E9AFC5-4440-4015-9A7F-8CCED5E1EBC9}"/>
              </a:ext>
            </a:extLst>
          </p:cNvPr>
          <p:cNvSpPr>
            <a:spLocks noGrp="1"/>
          </p:cNvSpPr>
          <p:nvPr>
            <p:ph type="sldNum" sz="quarter" idx="12"/>
          </p:nvPr>
        </p:nvSpPr>
        <p:spPr/>
        <p:txBody>
          <a:bodyPr/>
          <a:lstStyle/>
          <a:p>
            <a:fld id="{8649CAC9-0D5E-4E1E-8375-08D1BD2E0F12}" type="slidenum">
              <a:rPr lang="en-US" smtClean="0"/>
              <a:t>3</a:t>
            </a:fld>
            <a:endParaRPr lang="en-US"/>
          </a:p>
        </p:txBody>
      </p:sp>
    </p:spTree>
    <p:extLst>
      <p:ext uri="{BB962C8B-B14F-4D97-AF65-F5344CB8AC3E}">
        <p14:creationId xmlns:p14="http://schemas.microsoft.com/office/powerpoint/2010/main" val="2352858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69C2DA-7FC9-463D-95BE-5CDCEA03F4B7}"/>
              </a:ext>
            </a:extLst>
          </p:cNvPr>
          <p:cNvSpPr txBox="1"/>
          <p:nvPr/>
        </p:nvSpPr>
        <p:spPr>
          <a:xfrm>
            <a:off x="872835" y="443346"/>
            <a:ext cx="10113819" cy="1569660"/>
          </a:xfrm>
          <a:prstGeom prst="rect">
            <a:avLst/>
          </a:prstGeom>
          <a:noFill/>
        </p:spPr>
        <p:txBody>
          <a:bodyPr wrap="square" rtlCol="0">
            <a:spAutoFit/>
          </a:bodyPr>
          <a:lstStyle/>
          <a:p>
            <a:r>
              <a:rPr lang="en-US" sz="2400" dirty="0">
                <a:solidFill>
                  <a:srgbClr val="002060"/>
                </a:solidFill>
              </a:rPr>
              <a:t>A 2,000 kg </a:t>
            </a:r>
            <a:r>
              <a:rPr lang="en-US" sz="2400" dirty="0" err="1">
                <a:solidFill>
                  <a:srgbClr val="002060"/>
                </a:solidFill>
              </a:rPr>
              <a:t>hypertube</a:t>
            </a:r>
            <a:r>
              <a:rPr lang="en-US" sz="2400" dirty="0">
                <a:solidFill>
                  <a:srgbClr val="002060"/>
                </a:solidFill>
              </a:rPr>
              <a:t> pod is accelerated in an electromagnetic </a:t>
            </a:r>
            <a:r>
              <a:rPr lang="en-US" sz="2400" dirty="0" err="1">
                <a:solidFill>
                  <a:srgbClr val="002060"/>
                </a:solidFill>
              </a:rPr>
              <a:t>tubeway</a:t>
            </a:r>
            <a:r>
              <a:rPr lang="en-US" sz="2400" dirty="0">
                <a:solidFill>
                  <a:srgbClr val="002060"/>
                </a:solidFill>
              </a:rPr>
              <a:t> from a stand still to a velocity of 1,000 m/sec over a period of 10 seconds.  What is the average acceleration of the pod and what force is required over that same period to achieve the acceleration?  Is the acceleration extreme?</a:t>
            </a:r>
          </a:p>
        </p:txBody>
      </p:sp>
      <p:sp>
        <p:nvSpPr>
          <p:cNvPr id="3" name="TextBox 2">
            <a:extLst>
              <a:ext uri="{FF2B5EF4-FFF2-40B4-BE49-F238E27FC236}">
                <a16:creationId xmlns:a16="http://schemas.microsoft.com/office/drawing/2014/main" id="{AACA08EB-0CF8-4331-B9AB-1F987CCEAEED}"/>
              </a:ext>
            </a:extLst>
          </p:cNvPr>
          <p:cNvSpPr txBox="1"/>
          <p:nvPr/>
        </p:nvSpPr>
        <p:spPr>
          <a:xfrm>
            <a:off x="900545" y="2259670"/>
            <a:ext cx="10390909" cy="4154984"/>
          </a:xfrm>
          <a:prstGeom prst="rect">
            <a:avLst/>
          </a:prstGeom>
          <a:noFill/>
        </p:spPr>
        <p:txBody>
          <a:bodyPr wrap="square" rtlCol="0">
            <a:spAutoFit/>
          </a:bodyPr>
          <a:lstStyle/>
          <a:p>
            <a:r>
              <a:rPr lang="en-US" sz="2400" dirty="0"/>
              <a:t>Acceleration  =   dv/</a:t>
            </a:r>
            <a:r>
              <a:rPr lang="en-US" sz="2400" dirty="0" err="1"/>
              <a:t>dt</a:t>
            </a:r>
            <a:r>
              <a:rPr lang="en-US" sz="2400" dirty="0"/>
              <a:t>   =   (1,000 m/sec)  /  (10 sec)  =  100 m/sec</a:t>
            </a:r>
            <a:r>
              <a:rPr lang="en-US" sz="2400" baseline="30000" dirty="0"/>
              <a:t>2</a:t>
            </a:r>
          </a:p>
          <a:p>
            <a:endParaRPr lang="en-US" sz="2400" dirty="0"/>
          </a:p>
          <a:p>
            <a:r>
              <a:rPr lang="en-US" sz="2400" dirty="0"/>
              <a:t>Recall:		    dv            d(mv)</a:t>
            </a:r>
          </a:p>
          <a:p>
            <a:r>
              <a:rPr lang="en-US" sz="2400" dirty="0"/>
              <a:t>	        m    ------	 =   ---------</a:t>
            </a:r>
          </a:p>
          <a:p>
            <a:r>
              <a:rPr lang="en-US" sz="2400" dirty="0"/>
              <a:t>		    </a:t>
            </a:r>
            <a:r>
              <a:rPr lang="en-US" sz="2400" dirty="0" err="1"/>
              <a:t>dt</a:t>
            </a:r>
            <a:r>
              <a:rPr lang="en-US" sz="2400" dirty="0"/>
              <a:t>               </a:t>
            </a:r>
            <a:r>
              <a:rPr lang="en-US" sz="2400" dirty="0" err="1"/>
              <a:t>dt</a:t>
            </a:r>
            <a:endParaRPr lang="en-US" sz="2400" dirty="0"/>
          </a:p>
          <a:p>
            <a:endParaRPr lang="en-US" sz="2400" dirty="0"/>
          </a:p>
          <a:p>
            <a:r>
              <a:rPr lang="en-US" sz="2400" dirty="0"/>
              <a:t>The force is the rate of change in momentum (</a:t>
            </a:r>
            <a:r>
              <a:rPr lang="en-US" sz="2400" i="1" dirty="0"/>
              <a:t>and also the </a:t>
            </a:r>
            <a:r>
              <a:rPr lang="en-US" sz="2400" i="1" dirty="0">
                <a:solidFill>
                  <a:srgbClr val="0070C0"/>
                </a:solidFill>
              </a:rPr>
              <a:t>mass * acceleration</a:t>
            </a:r>
            <a:r>
              <a:rPr lang="en-US" sz="2400" dirty="0"/>
              <a:t>):</a:t>
            </a:r>
          </a:p>
          <a:p>
            <a:endParaRPr lang="en-US" sz="2400" dirty="0"/>
          </a:p>
          <a:p>
            <a:r>
              <a:rPr lang="en-US" sz="2400" dirty="0"/>
              <a:t>		      d(mv)</a:t>
            </a:r>
          </a:p>
          <a:p>
            <a:r>
              <a:rPr lang="en-US" sz="2400" dirty="0"/>
              <a:t>	Force  =     --------   =   </a:t>
            </a:r>
            <a:r>
              <a:rPr lang="en-US" sz="2400" dirty="0">
                <a:solidFill>
                  <a:srgbClr val="0070C0"/>
                </a:solidFill>
              </a:rPr>
              <a:t>2,000 kg  *  100 m/sec</a:t>
            </a:r>
            <a:r>
              <a:rPr lang="en-US" sz="2400" baseline="30000" dirty="0">
                <a:solidFill>
                  <a:srgbClr val="0070C0"/>
                </a:solidFill>
              </a:rPr>
              <a:t>2</a:t>
            </a:r>
            <a:r>
              <a:rPr lang="en-US" sz="2400" dirty="0"/>
              <a:t>   =   200,000 N</a:t>
            </a:r>
          </a:p>
          <a:p>
            <a:r>
              <a:rPr lang="en-US" sz="2400" dirty="0"/>
              <a:t>	   	         </a:t>
            </a:r>
            <a:r>
              <a:rPr lang="en-US" sz="2400" dirty="0" err="1"/>
              <a:t>dt</a:t>
            </a:r>
            <a:endParaRPr lang="en-US" sz="2400" dirty="0"/>
          </a:p>
        </p:txBody>
      </p:sp>
      <p:sp>
        <p:nvSpPr>
          <p:cNvPr id="4" name="TextBox 3">
            <a:extLst>
              <a:ext uri="{FF2B5EF4-FFF2-40B4-BE49-F238E27FC236}">
                <a16:creationId xmlns:a16="http://schemas.microsoft.com/office/drawing/2014/main" id="{602D987A-BB1B-454B-AC58-5944A34647A5}"/>
              </a:ext>
            </a:extLst>
          </p:cNvPr>
          <p:cNvSpPr txBox="1"/>
          <p:nvPr/>
        </p:nvSpPr>
        <p:spPr>
          <a:xfrm>
            <a:off x="8818419" y="2767280"/>
            <a:ext cx="2860964" cy="1323439"/>
          </a:xfrm>
          <a:prstGeom prst="rect">
            <a:avLst/>
          </a:prstGeom>
          <a:noFill/>
        </p:spPr>
        <p:txBody>
          <a:bodyPr wrap="square" rtlCol="0">
            <a:spAutoFit/>
          </a:bodyPr>
          <a:lstStyle/>
          <a:p>
            <a:r>
              <a:rPr lang="en-US" sz="2000" dirty="0">
                <a:solidFill>
                  <a:srgbClr val="FF0000"/>
                </a:solidFill>
              </a:rPr>
              <a:t>This acceleration equates to 10.2 G’s, so as far as a human is concerned it is pretty extreme…</a:t>
            </a:r>
          </a:p>
        </p:txBody>
      </p:sp>
      <p:sp>
        <p:nvSpPr>
          <p:cNvPr id="5" name="Slide Number Placeholder 4">
            <a:extLst>
              <a:ext uri="{FF2B5EF4-FFF2-40B4-BE49-F238E27FC236}">
                <a16:creationId xmlns:a16="http://schemas.microsoft.com/office/drawing/2014/main" id="{7F18458D-2921-4415-8225-992FE9E33A87}"/>
              </a:ext>
            </a:extLst>
          </p:cNvPr>
          <p:cNvSpPr>
            <a:spLocks noGrp="1"/>
          </p:cNvSpPr>
          <p:nvPr>
            <p:ph type="sldNum" sz="quarter" idx="12"/>
          </p:nvPr>
        </p:nvSpPr>
        <p:spPr/>
        <p:txBody>
          <a:bodyPr/>
          <a:lstStyle/>
          <a:p>
            <a:fld id="{8649CAC9-0D5E-4E1E-8375-08D1BD2E0F12}" type="slidenum">
              <a:rPr lang="en-US" smtClean="0"/>
              <a:t>4</a:t>
            </a:fld>
            <a:endParaRPr lang="en-US"/>
          </a:p>
        </p:txBody>
      </p:sp>
    </p:spTree>
    <p:extLst>
      <p:ext uri="{BB962C8B-B14F-4D97-AF65-F5344CB8AC3E}">
        <p14:creationId xmlns:p14="http://schemas.microsoft.com/office/powerpoint/2010/main" val="709855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242</Words>
  <Application>Microsoft Office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9</cp:revision>
  <dcterms:created xsi:type="dcterms:W3CDTF">2018-03-22T01:13:25Z</dcterms:created>
  <dcterms:modified xsi:type="dcterms:W3CDTF">2018-07-17T02:06:41Z</dcterms:modified>
</cp:coreProperties>
</file>